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48" r:id="rId5"/>
  </p:sldMasterIdLst>
  <p:notesMasterIdLst>
    <p:notesMasterId r:id="rId25"/>
  </p:notesMasterIdLst>
  <p:sldIdLst>
    <p:sldId id="264" r:id="rId6"/>
    <p:sldId id="315" r:id="rId7"/>
    <p:sldId id="314" r:id="rId8"/>
    <p:sldId id="325" r:id="rId9"/>
    <p:sldId id="338" r:id="rId10"/>
    <p:sldId id="353" r:id="rId11"/>
    <p:sldId id="337" r:id="rId12"/>
    <p:sldId id="336" r:id="rId13"/>
    <p:sldId id="341" r:id="rId14"/>
    <p:sldId id="344" r:id="rId15"/>
    <p:sldId id="317" r:id="rId16"/>
    <p:sldId id="342" r:id="rId17"/>
    <p:sldId id="350" r:id="rId18"/>
    <p:sldId id="354" r:id="rId19"/>
    <p:sldId id="355" r:id="rId20"/>
    <p:sldId id="321" r:id="rId21"/>
    <p:sldId id="351" r:id="rId22"/>
    <p:sldId id="322" r:id="rId23"/>
    <p:sldId id="34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jp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4/7/2022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DE2812-8409-4782-BC4D-D1DAF5707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D8DD-18AF-499A-84D6-535C0A82F0F5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F31B7C-4EAD-4B02-94AB-623325BF9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23CCB-9E53-4260-9F47-2C8001EE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864A0-3DDA-43EC-8F7A-C90A0FDE8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8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8FB21E-630D-40D6-9223-3A57FE9A6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8476A-34D5-4ABB-A182-18D31100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021AB-3E3E-40BE-ADCD-B2D1764891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5D8DD-18AF-499A-84D6-535C0A82F0F5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C7F80-A7D4-4E86-91BB-3FC21528F9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15A3D-EC74-45AC-9A0A-A716F4EAFF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864A0-3DDA-43EC-8F7A-C90A0FDE8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416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urple-petaled-flower-and-thank-you-card-2072169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1" y="2143135"/>
            <a:ext cx="8646687" cy="1285863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Algerian" panose="04020705040A02060702" pitchFamily="82" charset="0"/>
              </a:rPr>
              <a:t>Quick ‘N Speedy Delivery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8081" y="3648722"/>
            <a:ext cx="8649738" cy="1734040"/>
          </a:xfrm>
        </p:spPr>
        <p:txBody>
          <a:bodyPr>
            <a:normAutofit fontScale="92500" lnSpcReduction="20000"/>
          </a:bodyPr>
          <a:lstStyle/>
          <a:p>
            <a:pPr fontAlgn="base"/>
            <a:r>
              <a:rPr lang="en-US" sz="1800" i="0" u="none" strike="noStrike" dirty="0">
                <a:effectLst/>
                <a:latin typeface="Amasis MT Pro" panose="02040504050005020304" pitchFamily="18" charset="0"/>
              </a:rPr>
              <a:t>TEAM MEMBERS:</a:t>
            </a:r>
            <a:r>
              <a:rPr lang="en-US" sz="1800" i="0" dirty="0">
                <a:effectLst/>
                <a:latin typeface="Amasis MT Pro" panose="02040504050005020304" pitchFamily="18" charset="0"/>
              </a:rPr>
              <a:t>​</a:t>
            </a:r>
          </a:p>
          <a:p>
            <a:pPr fontAlgn="base"/>
            <a:endParaRPr lang="en-US" sz="1800" i="0" dirty="0">
              <a:effectLst/>
              <a:latin typeface="Amasis MT Pro" panose="02040504050005020304" pitchFamily="18" charset="0"/>
            </a:endParaRPr>
          </a:p>
          <a:p>
            <a:pPr fontAlgn="base"/>
            <a:r>
              <a:rPr lang="en-US" sz="1800" b="0" i="0" u="none" strike="noStrike" dirty="0">
                <a:effectLst/>
                <a:latin typeface="Amasis MT Pro" panose="02040504050005020304" pitchFamily="18" charset="0"/>
              </a:rPr>
              <a:t>S.J SUMANTH    (2010030377)</a:t>
            </a:r>
            <a:r>
              <a:rPr lang="en-US" sz="1800" b="0" i="0" dirty="0">
                <a:effectLst/>
                <a:latin typeface="Amasis MT Pro" panose="02040504050005020304" pitchFamily="18" charset="0"/>
              </a:rPr>
              <a:t>​</a:t>
            </a:r>
          </a:p>
          <a:p>
            <a:pPr fontAlgn="base"/>
            <a:r>
              <a:rPr lang="en-US" sz="1800" b="0" i="0" u="none" strike="noStrike" dirty="0">
                <a:effectLst/>
                <a:latin typeface="Amasis MT Pro" panose="02040504050005020304" pitchFamily="18" charset="0"/>
              </a:rPr>
              <a:t>K. SREEVARUN   (2010030451)</a:t>
            </a:r>
            <a:r>
              <a:rPr lang="en-US" sz="1800" b="0" i="0" dirty="0">
                <a:effectLst/>
                <a:latin typeface="Amasis MT Pro" panose="02040504050005020304" pitchFamily="18" charset="0"/>
              </a:rPr>
              <a:t>​</a:t>
            </a:r>
          </a:p>
          <a:p>
            <a:pPr fontAlgn="base"/>
            <a:r>
              <a:rPr lang="en-US" sz="1800" b="0" i="0" u="none" strike="noStrike" dirty="0">
                <a:effectLst/>
                <a:latin typeface="Amasis MT Pro" panose="02040504050005020304" pitchFamily="18" charset="0"/>
              </a:rPr>
              <a:t>E. PAVAN SAI      (2010030538)</a:t>
            </a:r>
            <a:r>
              <a:rPr lang="en-US" sz="1800" b="0" i="0" dirty="0">
                <a:effectLst/>
                <a:latin typeface="Amasis MT Pro" panose="02040504050005020304" pitchFamily="18" charset="0"/>
              </a:rPr>
              <a:t>​</a:t>
            </a:r>
          </a:p>
          <a:p>
            <a:pPr fontAlgn="base"/>
            <a:r>
              <a:rPr lang="en-US" sz="1800" b="0" i="0" u="none" strike="noStrike" dirty="0">
                <a:effectLst/>
                <a:latin typeface="Amasis MT Pro" panose="02040504050005020304" pitchFamily="18" charset="0"/>
              </a:rPr>
              <a:t>E. SHIVA GOUD  (2010030542)</a:t>
            </a:r>
            <a:r>
              <a:rPr lang="en-US" sz="1800" b="0" i="0" dirty="0">
                <a:effectLst/>
                <a:latin typeface="Amasis MT Pro" panose="02040504050005020304" pitchFamily="18" charset="0"/>
              </a:rPr>
              <a:t>​</a:t>
            </a:r>
            <a:br>
              <a:rPr lang="en-US" sz="1800" dirty="0">
                <a:latin typeface="Amasis MT Pro" panose="02040504050005020304" pitchFamily="18" charset="0"/>
              </a:rPr>
            </a:br>
            <a:endParaRPr lang="en-US" sz="1800" dirty="0">
              <a:latin typeface="Amasis MT Pro" panose="02040504050005020304" pitchFamily="18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DCC3F4-0920-45AB-A5B9-FA1ACEA2126D}"/>
              </a:ext>
            </a:extLst>
          </p:cNvPr>
          <p:cNvSpPr txBox="1"/>
          <p:nvPr/>
        </p:nvSpPr>
        <p:spPr>
          <a:xfrm>
            <a:off x="8078493" y="4670831"/>
            <a:ext cx="25878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C00000"/>
                </a:solidFill>
                <a:latin typeface="Amasis MT Pro" panose="02040504050005020304" pitchFamily="18" charset="0"/>
              </a:rPr>
              <a:t>Under the guidance of</a:t>
            </a:r>
          </a:p>
          <a:p>
            <a:r>
              <a:rPr lang="en-IN" dirty="0">
                <a:solidFill>
                  <a:srgbClr val="C00000"/>
                </a:solidFill>
                <a:latin typeface="Amasis MT Pro" panose="02040504050005020304" pitchFamily="18" charset="0"/>
              </a:rPr>
              <a:t>DEEPTHI KALAVALA </a:t>
            </a:r>
          </a:p>
          <a:p>
            <a:endParaRPr lang="en-I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5E4C-1188-40B8-A73C-8B3520C9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>
                <a:latin typeface="Algerian" panose="04020705040A02060702" pitchFamily="82" charset="0"/>
              </a:rPr>
              <a:t>Working of Ant Colony Optimization</a:t>
            </a:r>
            <a:endParaRPr lang="en-IN" sz="3600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B71B8-9C87-40B7-BCB4-31507A645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95130"/>
            <a:ext cx="10403150" cy="405709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Amasis MT Pro" panose="02040504050005020304" pitchFamily="18" charset="0"/>
              </a:rPr>
              <a:t>First, each ant in the colony constructs a solution based on previously deposited pheromone trails.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Amasis MT Pro" panose="02040504050005020304" pitchFamily="18" charset="0"/>
              </a:rPr>
              <a:t>Next ants will lay pheromone trails on the components of their chosen solution, depending on the solution’s quality.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Amasis MT Pro" panose="02040504050005020304" pitchFamily="18" charset="0"/>
              </a:rPr>
              <a:t>An ant will often follow the strongest pheromone trail when constructing a solution.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Amasis MT Pro" panose="02040504050005020304" pitchFamily="18" charset="0"/>
              </a:rPr>
              <a:t>However, for the ant to consider solutions other than the current best, a small amount of randomness is required in its decision process.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Amasis MT Pro" panose="02040504050005020304" pitchFamily="18" charset="0"/>
              </a:rPr>
              <a:t> In addition to this, a heuristic value is also computed and considered helping to guide the search process towards the best solutions.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Amasis MT Pro" panose="02040504050005020304" pitchFamily="18" charset="0"/>
              </a:rPr>
              <a:t>In the example of the multiple traveling salesman problem this heuristic will typically be the length of the edge between the destinations being considered - the shorter the edge, the more likely an ant will pick it.</a:t>
            </a:r>
            <a:endParaRPr lang="en-IN" sz="1800" dirty="0">
              <a:latin typeface="Amasis MT Pro" panose="020405040500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i="1" dirty="0">
              <a:solidFill>
                <a:srgbClr val="222222"/>
              </a:solidFill>
              <a:latin typeface="Amasis MT Pro" panose="020405040500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i="1" dirty="0">
              <a:solidFill>
                <a:srgbClr val="222222"/>
              </a:solidFill>
              <a:effectLst/>
              <a:latin typeface="Amasis MT Pro" panose="020405040500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0934864"/>
      </p:ext>
    </p:extLst>
  </p:cSld>
  <p:clrMapOvr>
    <a:masterClrMapping/>
  </p:clrMapOvr>
  <p:transition spd="slow">
    <p:comb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ladder in the desert">
            <a:extLst>
              <a:ext uri="{FF2B5EF4-FFF2-40B4-BE49-F238E27FC236}">
                <a16:creationId xmlns:a16="http://schemas.microsoft.com/office/drawing/2014/main" id="{60A70B02-8D6C-4B32-81B0-4DD00E4583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0A9DD3-8028-4E68-8C34-05DC2B28EAB1}"/>
              </a:ext>
            </a:extLst>
          </p:cNvPr>
          <p:cNvSpPr txBox="1"/>
          <p:nvPr/>
        </p:nvSpPr>
        <p:spPr>
          <a:xfrm>
            <a:off x="1769532" y="2091263"/>
            <a:ext cx="8652938" cy="2461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dirty="0">
                <a:latin typeface="Algerian" panose="04020705040A02060702" pitchFamily="82" charset="0"/>
              </a:rPr>
              <a:t>Flow Chart</a:t>
            </a:r>
            <a:endParaRPr lang="en-US" sz="6800" cap="all" spc="-100" dirty="0">
              <a:solidFill>
                <a:schemeClr val="tx1">
                  <a:lumMod val="85000"/>
                  <a:lumOff val="1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2814415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mb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6B57F45B-5417-4073-A67A-343F2C881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902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91B6077-4778-41B2-9147-335CF2F2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527D497-40EC-49CA-9C48-FE4127084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678CB-ECCD-417D-9BC3-AB6105A5E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77" y="1245681"/>
            <a:ext cx="9754445" cy="436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199387"/>
      </p:ext>
    </p:extLst>
  </p:cSld>
  <p:clrMapOvr>
    <a:masterClrMapping/>
  </p:clrMapOvr>
  <p:transition spd="slow"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7" name="Straight Connector 15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071C0CD-5EFD-45A1-AAFD-61C3D4A65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03302C-20A2-4C4F-9760-E85AE1041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10912338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00F093B-0739-4429-B30D-D72924D08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702" y="809244"/>
            <a:ext cx="10579608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9AA01-B033-43FE-80B5-D67E2B732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86" y="1446715"/>
            <a:ext cx="9637485" cy="32993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8000" cap="all" spc="-100" dirty="0">
                <a:latin typeface="Algerian" panose="04020705040A02060702" pitchFamily="82" charset="0"/>
              </a:rPr>
              <a:t>Implementation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B92999-6A40-480A-8965-2F20DFB0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640856"/>
            <a:ext cx="1920240" cy="731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5573B87-7D61-460C-9ADA-EF63674E3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AF6B7C-985D-4351-9564-8DBDF5BB0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8433F4-33AB-4CE1-9DE3-72A840365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4108284"/>
      </p:ext>
    </p:extLst>
  </p:cSld>
  <p:clrMapOvr>
    <a:masterClrMapping/>
  </p:clrMapOvr>
  <p:transition spd="slow">
    <p:comb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B57F45B-5417-4073-A67A-343F2C881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902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1B6077-4778-41B2-9147-335CF2F2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12ED50-0A91-4186-B784-24D7EB51A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951" y="643467"/>
            <a:ext cx="10462097" cy="557106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527D497-40EC-49CA-9C48-FE4127084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32602530"/>
      </p:ext>
    </p:extLst>
  </p:cSld>
  <p:clrMapOvr>
    <a:masterClrMapping/>
  </p:clrMapOvr>
  <p:transition spd="slow">
    <p:comb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57F45B-5417-4073-A67A-343F2C881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902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1B6077-4778-41B2-9147-335CF2F2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7E0FF-13F5-42A4-8A38-68FAC1153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397" y="643467"/>
            <a:ext cx="10413205" cy="55710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527D497-40EC-49CA-9C48-FE4127084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217863500"/>
      </p:ext>
    </p:extLst>
  </p:cSld>
  <p:clrMapOvr>
    <a:masterClrMapping/>
  </p:clrMapOvr>
  <p:transition spd="slow">
    <p:comb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56F7F177-4AE8-4934-A7F6-B3910259F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6A426E-BE81-4B92-B0D4-FB3B84E9F8B1}"/>
              </a:ext>
            </a:extLst>
          </p:cNvPr>
          <p:cNvSpPr txBox="1"/>
          <p:nvPr/>
        </p:nvSpPr>
        <p:spPr>
          <a:xfrm>
            <a:off x="1241170" y="3755360"/>
            <a:ext cx="9732773" cy="1465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 Medium" panose="02040604050005020304" pitchFamily="18" charset="0"/>
              </a:rPr>
              <a:t>Results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Bar chart">
            <a:extLst>
              <a:ext uri="{FF2B5EF4-FFF2-40B4-BE49-F238E27FC236}">
                <a16:creationId xmlns:a16="http://schemas.microsoft.com/office/drawing/2014/main" id="{BA000258-ECD0-1A12-F8A6-02ED778A3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92937" y="1395172"/>
            <a:ext cx="2216708" cy="221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832688"/>
      </p:ext>
    </p:extLst>
  </p:cSld>
  <p:clrMapOvr>
    <a:masterClrMapping/>
  </p:clrMapOvr>
  <p:transition spd="slow">
    <p:comb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B57F45B-5417-4073-A67A-343F2C881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902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91B6077-4778-41B2-9147-335CF2F2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9E3F9B25-9278-42E3-BC9D-34B5AE8BB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535" y="643467"/>
            <a:ext cx="7452930" cy="557106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527D497-40EC-49CA-9C48-FE4127084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2441148996"/>
      </p:ext>
    </p:extLst>
  </p:cSld>
  <p:clrMapOvr>
    <a:masterClrMapping/>
  </p:clrMapOvr>
  <p:transition spd="slow">
    <p:comb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5B1578-9B95-463A-91DE-797A98F7E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753F1F-C532-475B-BE0D-7359EB6F8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C47638-A659-4C36-836B-DC63DB78A9F7}"/>
              </a:ext>
            </a:extLst>
          </p:cNvPr>
          <p:cNvSpPr txBox="1"/>
          <p:nvPr/>
        </p:nvSpPr>
        <p:spPr>
          <a:xfrm>
            <a:off x="573409" y="559477"/>
            <a:ext cx="3765200" cy="5709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anose="04020705040A02060702" pitchFamily="82" charset="0"/>
              </a:rPr>
              <a:t>Future Scope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F0C972-F546-4D42-9B8A-F15FF83B060F}"/>
              </a:ext>
            </a:extLst>
          </p:cNvPr>
          <p:cNvSpPr txBox="1"/>
          <p:nvPr/>
        </p:nvSpPr>
        <p:spPr>
          <a:xfrm>
            <a:off x="5264458" y="1028343"/>
            <a:ext cx="635413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Amasis MT Pro" panose="02040504050005020304" pitchFamily="18" charset="0"/>
              </a:rPr>
              <a:t>This</a:t>
            </a:r>
            <a:r>
              <a:rPr lang="en-US" sz="3200" baseline="0" dirty="0">
                <a:latin typeface="Amasis MT Pro" panose="02040504050005020304" pitchFamily="18" charset="0"/>
              </a:rPr>
              <a:t> procedure is not 100% accurate. So, in future we can improvise this algorithm and improve the accuracy.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Amasis MT Pro" panose="02040504050005020304" pitchFamily="18" charset="0"/>
                <a:ea typeface="Arial" panose="020B0604020202020204" pitchFamily="34" charset="0"/>
              </a:rPr>
              <a:t>W</a:t>
            </a:r>
            <a:r>
              <a:rPr lang="en-US" sz="3200" dirty="0">
                <a:effectLst/>
                <a:latin typeface="Amasis MT Pro" panose="02040504050005020304" pitchFamily="18" charset="0"/>
                <a:ea typeface="Arial" panose="020B0604020202020204" pitchFamily="34" charset="0"/>
              </a:rPr>
              <a:t>e can combine multi-objective TSP with parallel processin</a:t>
            </a:r>
            <a:r>
              <a:rPr lang="en-US" sz="3200" dirty="0">
                <a:latin typeface="Amasis MT Pro" panose="02040504050005020304" pitchFamily="18" charset="0"/>
                <a:ea typeface="Arial" panose="020B0604020202020204" pitchFamily="34" charset="0"/>
              </a:rPr>
              <a:t>g.</a:t>
            </a:r>
            <a:r>
              <a:rPr lang="en-US" sz="3200" dirty="0">
                <a:effectLst/>
                <a:latin typeface="Amasis MT Pro" panose="02040504050005020304" pitchFamily="18" charset="0"/>
                <a:ea typeface="Arial" panose="020B0604020202020204" pitchFamily="34" charset="0"/>
              </a:rPr>
              <a:t> Parallel processing can improve algorithm speed and reduce algorithm execution time. </a:t>
            </a:r>
            <a:endParaRPr lang="en-US" sz="3200" dirty="0">
              <a:latin typeface="Amasis MT Pro" panose="020405040500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57839"/>
      </p:ext>
    </p:extLst>
  </p:cSld>
  <p:clrMapOvr>
    <a:masterClrMapping/>
  </p:clrMapOvr>
  <p:transition spd="slow">
    <p:comb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3125469"/>
      </p:ext>
    </p:extLst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192707B-B929-41A7-9B41-E959A1C68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People working on ideas">
            <a:extLst>
              <a:ext uri="{FF2B5EF4-FFF2-40B4-BE49-F238E27FC236}">
                <a16:creationId xmlns:a16="http://schemas.microsoft.com/office/drawing/2014/main" id="{15392022-A37F-4D04-B44A-A507753A4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7338" b="67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838F18-02FD-4796-8B34-978BFC518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latin typeface="Algerian" panose="04020705040A02060702" pitchFamily="82" charset="0"/>
              </a:rPr>
              <a:t>Outline</a:t>
            </a:r>
            <a:endParaRPr lang="en-IN" sz="7200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001F3-9FCF-4BEF-88BF-5A416A1E7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419044"/>
            <a:ext cx="10058400" cy="35337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latin typeface="Amasis MT Pro" panose="02040504050005020304" pitchFamily="18" charset="0"/>
              </a:rPr>
              <a:t>Abstract and problem statement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latin typeface="Amasis MT Pro" panose="02040504050005020304" pitchFamily="18" charset="0"/>
              </a:rPr>
              <a:t>Algorithms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latin typeface="Amasis MT Pro" panose="02040504050005020304" pitchFamily="18" charset="0"/>
              </a:rPr>
              <a:t>Flow Chart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latin typeface="Amasis MT Pro" panose="02040504050005020304" pitchFamily="18" charset="0"/>
              </a:rPr>
              <a:t>GITHUB Commits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latin typeface="Amasis MT Pro" panose="02040504050005020304" pitchFamily="18" charset="0"/>
              </a:rPr>
              <a:t>Work division</a:t>
            </a:r>
          </a:p>
          <a:p>
            <a:pPr marL="0" indent="0">
              <a:buNone/>
            </a:pPr>
            <a:endParaRPr lang="en-US" dirty="0">
              <a:latin typeface="Amasis MT Pro" panose="02040504050005020304" pitchFamily="18" charset="0"/>
            </a:endParaRPr>
          </a:p>
          <a:p>
            <a:endParaRPr lang="en-US" dirty="0">
              <a:latin typeface="Amasis MT Pro" panose="02040504050005020304" pitchFamily="18" charset="0"/>
            </a:endParaRPr>
          </a:p>
          <a:p>
            <a:endParaRPr lang="en-IN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B4235C-4505-46C7-AD8F-8769A197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</p:spTree>
    <p:extLst>
      <p:ext uri="{BB962C8B-B14F-4D97-AF65-F5344CB8AC3E}">
        <p14:creationId xmlns:p14="http://schemas.microsoft.com/office/powerpoint/2010/main" val="641244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80000"/>
                <a:shade val="100000"/>
                <a:satMod val="300000"/>
              </a:schemeClr>
            </a:gs>
            <a:gs pos="100000">
              <a:schemeClr val="bg1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15573D-0E45-4691-B525-471152EC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448559-19A4-4252-8C27-54C1DA906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19C35E-4E30-4F1D-9FC2-F2FA6191E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819" y="466344"/>
            <a:ext cx="3959352" cy="59253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48703C-9C8C-43EE-8B0B-5A8D714F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240" y="875324"/>
            <a:ext cx="3536510" cy="271345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Algerian" panose="04020705040A02060702" pitchFamily="82" charset="0"/>
              </a:rPr>
              <a:t>Abstract</a:t>
            </a:r>
            <a:br>
              <a:rPr lang="en-US" sz="3600" dirty="0">
                <a:solidFill>
                  <a:schemeClr val="tx1"/>
                </a:solidFill>
                <a:latin typeface="Algerian" panose="04020705040A02060702" pitchFamily="82" charset="0"/>
              </a:rPr>
            </a:br>
            <a:r>
              <a:rPr lang="en-US" sz="3600" dirty="0">
                <a:solidFill>
                  <a:schemeClr val="tx1"/>
                </a:solidFill>
                <a:latin typeface="Algerian" panose="04020705040A02060702" pitchFamily="82" charset="0"/>
              </a:rPr>
              <a:t>&amp;PROBLEM STATEMENT</a:t>
            </a:r>
            <a:endParaRPr lang="en-IN" sz="3600" dirty="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5F44A-0812-4345-844C-BABD0C252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715" y="237745"/>
            <a:ext cx="6861465" cy="6382512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Amasis MT Pro" panose="02040504050005020304" pitchFamily="18" charset="0"/>
              </a:rPr>
              <a:t>We have many food delivery apps like Swiggy, Zomato, Eat Sure etc.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Amasis MT Pro" panose="02040504050005020304" pitchFamily="18" charset="0"/>
              </a:rPr>
              <a:t>Daily thousands of orders are made through these apps. In most cases, a driver should take more than one order at a time and deliver the same to respective customers in the given time.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Amasis MT Pro" panose="02040504050005020304" pitchFamily="18" charset="0"/>
              </a:rPr>
              <a:t>So, in order to deliver all orders in the given time the delivery executive should choose the optimal path from source to destination.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400" dirty="0">
                <a:latin typeface="Amasis MT Pro" panose="02040504050005020304" pitchFamily="18" charset="0"/>
              </a:rPr>
              <a:t>He should delivery in time with minimum distance so he can save his time and get profit .</a:t>
            </a:r>
          </a:p>
        </p:txBody>
      </p:sp>
      <p:pic>
        <p:nvPicPr>
          <p:cNvPr id="1026" name="Picture 2" descr="ZestBrains | On Demand Food Delivery Application">
            <a:extLst>
              <a:ext uri="{FF2B5EF4-FFF2-40B4-BE49-F238E27FC236}">
                <a16:creationId xmlns:a16="http://schemas.microsoft.com/office/drawing/2014/main" id="{CF38F625-0A1C-458B-90B3-3C4871CB2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584" y="3195485"/>
            <a:ext cx="4400711" cy="2930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780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mb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FB3617-BB2D-42B9-86CC-8963A55D0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4" y="0"/>
            <a:ext cx="121128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309606"/>
      </p:ext>
    </p:extLst>
  </p:cSld>
  <p:clrMapOvr>
    <a:masterClrMapping/>
  </p:clrMapOvr>
  <p:transition spd="slow">
    <p:comb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hand holding a pen and shading circles on a sheet">
            <a:extLst>
              <a:ext uri="{FF2B5EF4-FFF2-40B4-BE49-F238E27FC236}">
                <a16:creationId xmlns:a16="http://schemas.microsoft.com/office/drawing/2014/main" id="{C69B76BA-C198-A39D-29D6-91FDFCDCE9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873" b="2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E8862-C074-4694-80F6-21BE20232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2091263"/>
            <a:ext cx="8652938" cy="24615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cap="all" spc="-100" dirty="0">
                <a:latin typeface="Algerian" panose="04020705040A02060702" pitchFamily="82" charset="0"/>
              </a:rPr>
              <a:t>Problem Statement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356597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ood human figure">
            <a:extLst>
              <a:ext uri="{FF2B5EF4-FFF2-40B4-BE49-F238E27FC236}">
                <a16:creationId xmlns:a16="http://schemas.microsoft.com/office/drawing/2014/main" id="{FB59CDFC-0A1E-1109-8940-18431A9050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1E692-0CBC-4DEF-84E3-0EC9C698F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8859" y="733678"/>
            <a:ext cx="5639094" cy="356924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83000"/>
              </a:lnSpc>
            </a:pPr>
            <a:r>
              <a:rPr lang="en-US" sz="6000" cap="all" spc="-1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What if There are n-Orders and </a:t>
            </a:r>
            <a:br>
              <a:rPr lang="en-US" sz="6000" cap="all" spc="-1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</a:br>
            <a:r>
              <a:rPr lang="en-US" sz="6000" cap="all" spc="-1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m-delivery executives?</a:t>
            </a:r>
            <a:endParaRPr lang="en-US" sz="6600" cap="all" spc="-1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556801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5F1C9-3622-4A97-9184-32108E716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37"/>
            <a:ext cx="12192000" cy="680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857216"/>
      </p:ext>
    </p:extLst>
  </p:cSld>
  <p:clrMapOvr>
    <a:masterClrMapping/>
  </p:clrMapOvr>
  <p:transition spd="slow"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4E7B6-A0CE-4780-89DA-9F0E3BB52B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7200" dirty="0">
                <a:latin typeface="Algerian" panose="04020705040A02060702" pitchFamily="82" charset="0"/>
              </a:rPr>
              <a:t>Algorithms</a:t>
            </a:r>
          </a:p>
        </p:txBody>
      </p:sp>
    </p:spTree>
    <p:extLst>
      <p:ext uri="{BB962C8B-B14F-4D97-AF65-F5344CB8AC3E}">
        <p14:creationId xmlns:p14="http://schemas.microsoft.com/office/powerpoint/2010/main" val="1307171772"/>
      </p:ext>
    </p:extLst>
  </p:cSld>
  <p:clrMapOvr>
    <a:masterClrMapping/>
  </p:clrMapOvr>
  <p:transition spd="slow">
    <p:comb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5E4C-1188-40B8-A73C-8B3520C9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>
                <a:latin typeface="Algerian" panose="04020705040A02060702" pitchFamily="82" charset="0"/>
              </a:rPr>
              <a:t>Ant Colony Optimization</a:t>
            </a:r>
            <a:endParaRPr lang="en-IN" sz="3600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B71B8-9C87-40B7-BCB4-31507A645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95130"/>
            <a:ext cx="10403150" cy="4057096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endParaRPr lang="en-US" b="1" i="1" dirty="0">
              <a:solidFill>
                <a:srgbClr val="222222"/>
              </a:solidFill>
              <a:effectLst/>
              <a:latin typeface="Amasis MT Pro" panose="020405040500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i="0" dirty="0">
                <a:solidFill>
                  <a:srgbClr val="000000"/>
                </a:solidFill>
                <a:effectLst/>
                <a:latin typeface="Amasis MT Pro" panose="02040504050005020304" pitchFamily="18" charset="0"/>
              </a:rPr>
              <a:t>Ant colony optimization 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masis MT Pro" panose="02040504050005020304" pitchFamily="18" charset="0"/>
              </a:rPr>
              <a:t>(ACO) is a population-based metaheuristic that can be used to find approximate solutions to difficult optimization problems.</a:t>
            </a:r>
          </a:p>
          <a:p>
            <a:pPr marL="0" indent="0">
              <a:buNone/>
            </a:pPr>
            <a:endParaRPr lang="en-US" sz="2400" b="0" i="0" dirty="0">
              <a:solidFill>
                <a:srgbClr val="000000"/>
              </a:solidFill>
              <a:effectLst/>
              <a:latin typeface="Amasis MT Pro" panose="020405040500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masis MT Pro" panose="02040504050005020304" pitchFamily="18" charset="0"/>
              </a:rPr>
              <a:t>The solution construction process is stochastic and is biased by a </a:t>
            </a:r>
            <a:r>
              <a:rPr lang="en-US" sz="2400" b="0" dirty="0">
                <a:solidFill>
                  <a:srgbClr val="000000"/>
                </a:solidFill>
                <a:effectLst/>
                <a:latin typeface="Amasis MT Pro" panose="02040504050005020304" pitchFamily="18" charset="0"/>
              </a:rPr>
              <a:t>pheromone model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masis MT Pro" panose="02040504050005020304" pitchFamily="18" charset="0"/>
              </a:rPr>
              <a:t>, that is, a set of parameters associated with graph components (either nodes or edges) whose values are modified at runtime by the ants.</a:t>
            </a:r>
            <a:endParaRPr lang="en-IN" sz="2400" dirty="0">
              <a:latin typeface="Amasis MT Pro" panose="020405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29671"/>
      </p:ext>
    </p:extLst>
  </p:cSld>
  <p:clrMapOvr>
    <a:masterClrMapping/>
  </p:clrMapOvr>
  <p:transition spd="slow">
    <p:comb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{3FD192FA-6454-43DD-A601-1F2C76C4B937}tf11531919_win32</Template>
  <TotalTime>588</TotalTime>
  <Words>435</Words>
  <Application>Microsoft Office PowerPoint</Application>
  <PresentationFormat>Widescreen</PresentationFormat>
  <Paragraphs>44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2" baseType="lpstr">
      <vt:lpstr>Algerian</vt:lpstr>
      <vt:lpstr>Amasis MT Pro</vt:lpstr>
      <vt:lpstr>Amasis MT Pro Medium</vt:lpstr>
      <vt:lpstr>Arial</vt:lpstr>
      <vt:lpstr>Avenir Next LT Pro</vt:lpstr>
      <vt:lpstr>Avenir Next LT Pro Light</vt:lpstr>
      <vt:lpstr>Bookman Old Style</vt:lpstr>
      <vt:lpstr>Calibri</vt:lpstr>
      <vt:lpstr>Calibri Light</vt:lpstr>
      <vt:lpstr>Garamond</vt:lpstr>
      <vt:lpstr>Wingdings</vt:lpstr>
      <vt:lpstr>SavonVTI</vt:lpstr>
      <vt:lpstr>Office Theme</vt:lpstr>
      <vt:lpstr>Quick ‘N Speedy Delivery</vt:lpstr>
      <vt:lpstr>Outline</vt:lpstr>
      <vt:lpstr>Abstract &amp;PROBLEM STATEMENT</vt:lpstr>
      <vt:lpstr>PowerPoint Presentation</vt:lpstr>
      <vt:lpstr>Problem Statement</vt:lpstr>
      <vt:lpstr>What if There are n-Orders and  m-delivery executives?</vt:lpstr>
      <vt:lpstr>PowerPoint Presentation</vt:lpstr>
      <vt:lpstr>Algorithms</vt:lpstr>
      <vt:lpstr>Ant Colony Optimization</vt:lpstr>
      <vt:lpstr>Working of Ant Colony Optimization</vt:lpstr>
      <vt:lpstr>PowerPoint Presentation</vt:lpstr>
      <vt:lpstr>PowerPoint Presentation</vt:lpstr>
      <vt:lpstr>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 SUMANTH .</dc:creator>
  <cp:lastModifiedBy>J  SUMANTH .</cp:lastModifiedBy>
  <cp:revision>20</cp:revision>
  <dcterms:created xsi:type="dcterms:W3CDTF">2022-02-17T13:58:53Z</dcterms:created>
  <dcterms:modified xsi:type="dcterms:W3CDTF">2022-04-07T14:59:33Z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